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3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89" r:id="rId10"/>
    <p:sldId id="733" r:id="rId11"/>
    <p:sldId id="734" r:id="rId12"/>
    <p:sldId id="735" r:id="rId13"/>
    <p:sldId id="732" r:id="rId14"/>
    <p:sldId id="605" r:id="rId15"/>
    <p:sldId id="611" r:id="rId16"/>
    <p:sldId id="703" r:id="rId17"/>
    <p:sldId id="645" r:id="rId18"/>
    <p:sldId id="736" r:id="rId19"/>
    <p:sldId id="737" r:id="rId20"/>
    <p:sldId id="738" r:id="rId21"/>
    <p:sldId id="739" r:id="rId22"/>
    <p:sldId id="740" r:id="rId23"/>
    <p:sldId id="741" r:id="rId24"/>
    <p:sldId id="742" r:id="rId25"/>
    <p:sldId id="743" r:id="rId26"/>
    <p:sldId id="745" r:id="rId27"/>
    <p:sldId id="744" r:id="rId28"/>
    <p:sldId id="746" r:id="rId29"/>
    <p:sldId id="747" r:id="rId30"/>
    <p:sldId id="748" r:id="rId31"/>
    <p:sldId id="280" r:id="rId32"/>
  </p:sldIdLst>
  <p:sldSz cx="18288000" cy="10287000"/>
  <p:notesSz cx="10287000" cy="1828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Inter" panose="02000503000000020004" pitchFamily="2" charset="0"/>
      <p:regular r:id="rId42"/>
      <p:bold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16"/>
    <p:restoredTop sz="94715"/>
  </p:normalViewPr>
  <p:slideViewPr>
    <p:cSldViewPr snapToGrid="0" snapToObjects="1">
      <p:cViewPr varScale="1">
        <p:scale>
          <a:sx n="102" d="100"/>
          <a:sy n="102" d="100"/>
        </p:scale>
        <p:origin x="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82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8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8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904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Регулярные выражения, часть 1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223319"/>
            <a:ext cx="16808631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Литералы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Обычные символы, которые ищутся как есть. Например, регулярное выражение </a:t>
            </a:r>
            <a:r>
              <a:rPr lang="en-US" sz="2400" dirty="0" err="1"/>
              <a:t>abc</a:t>
            </a:r>
            <a:r>
              <a:rPr lang="en-US" sz="2400" dirty="0"/>
              <a:t> </a:t>
            </a:r>
            <a:r>
              <a:rPr lang="ru-RU" sz="2400" dirty="0"/>
              <a:t>найдёт строку "</a:t>
            </a:r>
            <a:r>
              <a:rPr lang="en-US" sz="2400" dirty="0" err="1"/>
              <a:t>abc</a:t>
            </a:r>
            <a:r>
              <a:rPr lang="en-US" sz="2400" dirty="0"/>
              <a:t>".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Метасимволы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Специальные символы, которые имеют особое значение в регулярных выражениях: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.</a:t>
            </a:r>
            <a:r>
              <a:rPr lang="en-US" sz="2400" dirty="0"/>
              <a:t>”</a:t>
            </a:r>
            <a:r>
              <a:rPr lang="ru-RU" sz="2400" dirty="0"/>
              <a:t>	Любой одиночный символ, кроме новой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^</a:t>
            </a:r>
            <a:r>
              <a:rPr lang="en-US" sz="2400" dirty="0"/>
              <a:t>”</a:t>
            </a:r>
            <a:r>
              <a:rPr lang="ru-RU" sz="2400" dirty="0"/>
              <a:t>	Начало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$</a:t>
            </a:r>
            <a:r>
              <a:rPr lang="en-US" sz="2400" dirty="0"/>
              <a:t>”</a:t>
            </a:r>
            <a:r>
              <a:rPr lang="ru-RU" sz="2400" dirty="0"/>
              <a:t>	Конец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*</a:t>
            </a:r>
            <a:r>
              <a:rPr lang="en-US" sz="2400" dirty="0"/>
              <a:t>”</a:t>
            </a:r>
            <a:r>
              <a:rPr lang="ru-RU" sz="2400" dirty="0"/>
              <a:t>	0 или более повторений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+</a:t>
            </a:r>
            <a:r>
              <a:rPr lang="en-US" sz="2400" dirty="0"/>
              <a:t>”</a:t>
            </a:r>
            <a:r>
              <a:rPr lang="ru-RU" sz="2400" dirty="0"/>
              <a:t>	1 или более повторений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?</a:t>
            </a:r>
            <a:r>
              <a:rPr lang="en-US" sz="2400" dirty="0"/>
              <a:t>”</a:t>
            </a:r>
            <a:r>
              <a:rPr lang="ru-RU" sz="2400" dirty="0"/>
              <a:t>	0 или 1 повторение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[]</a:t>
            </a:r>
            <a:r>
              <a:rPr lang="en-US" sz="2400" dirty="0"/>
              <a:t>”</a:t>
            </a:r>
            <a:r>
              <a:rPr lang="ru-RU" sz="2400" dirty="0"/>
              <a:t>	Любой один символ из набора, например, [</a:t>
            </a:r>
            <a:r>
              <a:rPr lang="en-US" sz="2400" dirty="0" err="1"/>
              <a:t>abc</a:t>
            </a:r>
            <a:r>
              <a:rPr lang="en-US" sz="2400" dirty="0"/>
              <a:t>] </a:t>
            </a:r>
            <a:r>
              <a:rPr lang="ru-RU" sz="2400" dirty="0"/>
              <a:t>соответствует '</a:t>
            </a:r>
            <a:r>
              <a:rPr lang="en-US" sz="2400" dirty="0"/>
              <a:t>a', 'b' </a:t>
            </a:r>
            <a:r>
              <a:rPr lang="ru-RU" sz="2400" dirty="0"/>
              <a:t>или '</a:t>
            </a:r>
            <a:r>
              <a:rPr lang="en-US" sz="2400" dirty="0"/>
              <a:t>c’.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“|”</a:t>
            </a:r>
            <a:r>
              <a:rPr lang="ru-RU" sz="2400" dirty="0"/>
              <a:t>	Логическое "или". Например, </a:t>
            </a:r>
            <a:r>
              <a:rPr lang="en-US" sz="2400" dirty="0" err="1"/>
              <a:t>a|b</a:t>
            </a:r>
            <a:r>
              <a:rPr lang="en-US" sz="2400" dirty="0"/>
              <a:t> </a:t>
            </a:r>
            <a:r>
              <a:rPr lang="ru-RU" sz="2400" dirty="0"/>
              <a:t>соответствует '</a:t>
            </a:r>
            <a:r>
              <a:rPr lang="en-US" sz="2400" dirty="0"/>
              <a:t>a' </a:t>
            </a:r>
            <a:r>
              <a:rPr lang="ru-RU" sz="2400" dirty="0"/>
              <a:t>или '</a:t>
            </a:r>
            <a:r>
              <a:rPr lang="en-US" sz="2400" dirty="0"/>
              <a:t>b’.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“()” </a:t>
            </a:r>
            <a:r>
              <a:rPr lang="ru-RU" sz="2400" dirty="0"/>
              <a:t>	Группировка символов для создания </a:t>
            </a:r>
            <a:r>
              <a:rPr lang="ru-RU" sz="2400" dirty="0" err="1"/>
              <a:t>подшаблонов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02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1818370"/>
            <a:ext cx="16808631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Квантификаторы:</a:t>
            </a:r>
            <a:r>
              <a:rPr lang="en-US" sz="2400" dirty="0"/>
              <a:t> </a:t>
            </a:r>
            <a:r>
              <a:rPr lang="ru-RU" sz="2400" dirty="0"/>
              <a:t>Указывают количество повторений символа или группы символов: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/>
              <a:t>n}: </a:t>
            </a:r>
            <a:r>
              <a:rPr lang="ru-RU" sz="2400" dirty="0"/>
              <a:t>Ровно </a:t>
            </a:r>
            <a:r>
              <a:rPr lang="en-US" sz="2400" dirty="0"/>
              <a:t>n </a:t>
            </a:r>
            <a:r>
              <a:rPr lang="ru-RU" sz="2400" dirty="0"/>
              <a:t>повторений.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/>
              <a:t>n,}: n </a:t>
            </a:r>
            <a:r>
              <a:rPr lang="ru-RU" sz="2400" dirty="0"/>
              <a:t>или более повторений.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 err="1"/>
              <a:t>n,m</a:t>
            </a:r>
            <a:r>
              <a:rPr lang="en-US" sz="2400" dirty="0"/>
              <a:t>}: </a:t>
            </a:r>
            <a:r>
              <a:rPr lang="ru-RU" sz="2400" dirty="0"/>
              <a:t>От </a:t>
            </a:r>
            <a:r>
              <a:rPr lang="en-US" sz="2400" dirty="0"/>
              <a:t>n </a:t>
            </a:r>
            <a:r>
              <a:rPr lang="ru-RU" sz="2400" dirty="0"/>
              <a:t>до </a:t>
            </a:r>
            <a:r>
              <a:rPr lang="en-US" sz="2400" dirty="0"/>
              <a:t>m </a:t>
            </a:r>
            <a:r>
              <a:rPr lang="ru-RU" sz="2400" dirty="0"/>
              <a:t>повторений.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Экранирование: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Метасимволы могут быть использованы как обычные символы, если их предварить обратным </a:t>
            </a:r>
            <a:r>
              <a:rPr lang="ru-RU" sz="2400" dirty="0" err="1"/>
              <a:t>слэшем</a:t>
            </a:r>
            <a:r>
              <a:rPr lang="ru-RU" sz="2400" dirty="0"/>
              <a:t> \. Например, \. соответствует точке, а не любому символу.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Предопределённые классы символов: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d: </a:t>
            </a:r>
            <a:r>
              <a:rPr lang="ru-RU" sz="2400" dirty="0"/>
              <a:t>Любая цифра (0-9).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D: </a:t>
            </a:r>
            <a:r>
              <a:rPr lang="ru-RU" sz="2400" dirty="0"/>
              <a:t>Любой символ, кроме цифры.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w: </a:t>
            </a:r>
            <a:r>
              <a:rPr lang="ru-RU" sz="2400" dirty="0"/>
              <a:t>Любая буква, цифра или символ подчеркивания.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W: </a:t>
            </a:r>
            <a:r>
              <a:rPr lang="ru-RU" sz="2400" dirty="0"/>
              <a:t>Любой символ, кроме буквы, цифры или символа подчеркивания.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s: </a:t>
            </a:r>
            <a:r>
              <a:rPr lang="ru-RU" sz="2400" dirty="0"/>
              <a:t>Любой пробельный символ (пробел, табуляция и т.д.).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S: </a:t>
            </a:r>
            <a:r>
              <a:rPr lang="ru-RU" sz="2400" dirty="0"/>
              <a:t>Любой символ, кроме пробельного.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\b: </a:t>
            </a:r>
            <a:r>
              <a:rPr lang="ru-RU" sz="2400" dirty="0"/>
              <a:t>граница слова</a:t>
            </a:r>
          </a:p>
        </p:txBody>
      </p:sp>
    </p:spTree>
    <p:extLst>
      <p:ext uri="{BB962C8B-B14F-4D97-AF65-F5344CB8AC3E}">
        <p14:creationId xmlns:p14="http://schemas.microsoft.com/office/powerpoint/2010/main" val="133227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сайт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https://regex101.com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(live-coding/regex-1.txt)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(live-coding/regex-1.md)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99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Написание простых регулярных выражений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73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сайт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https://regex101.com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из двух или более заглавных букв.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25468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Библиотека </a:t>
            </a:r>
            <a:r>
              <a:rPr lang="en-US" sz="2400" dirty="0"/>
              <a:t>re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предоставляет инструменты для работы с регулярными выражениями.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Основные функции библиотеки </a:t>
            </a:r>
            <a:r>
              <a:rPr lang="en-US" sz="2400" dirty="0"/>
              <a:t>re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re.match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Ищет совпадение шаблона только в начале строки. Возвращает объект типа </a:t>
            </a:r>
            <a:r>
              <a:rPr lang="en-US" sz="2400" dirty="0"/>
              <a:t>Match </a:t>
            </a:r>
            <a:r>
              <a:rPr lang="ru-RU" sz="2400" dirty="0"/>
              <a:t>при успешном совпадении или </a:t>
            </a:r>
            <a:r>
              <a:rPr lang="en-US" sz="2400" dirty="0"/>
              <a:t>None, </a:t>
            </a:r>
            <a:r>
              <a:rPr lang="ru-RU" sz="2400" dirty="0"/>
              <a:t>если совпадение не найдено.</a:t>
            </a:r>
            <a:endParaRPr lang="en-US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Ищет первое совпадение шаблона в строке (может быть в любой части строки).</a:t>
            </a:r>
            <a:r>
              <a:rPr lang="en-US" sz="2400" dirty="0"/>
              <a:t> </a:t>
            </a:r>
            <a:r>
              <a:rPr lang="ru-RU" sz="2400" dirty="0"/>
              <a:t>Возвращает объект типа </a:t>
            </a:r>
            <a:r>
              <a:rPr lang="en-US" sz="2400" dirty="0"/>
              <a:t>Match </a:t>
            </a:r>
            <a:r>
              <a:rPr lang="ru-RU" sz="2400" dirty="0"/>
              <a:t>при успешном совпадении или </a:t>
            </a:r>
            <a:r>
              <a:rPr lang="en-US" sz="2400" dirty="0"/>
              <a:t>None, </a:t>
            </a:r>
            <a:r>
              <a:rPr lang="ru-RU" sz="2400" dirty="0"/>
              <a:t>если совпадение не найдено.</a:t>
            </a:r>
            <a:endParaRPr lang="en-US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Находит все совпадения шаблона в строке и возвращает их в виде списка.</a:t>
            </a:r>
            <a:r>
              <a:rPr lang="en-US" sz="2400" dirty="0"/>
              <a:t> </a:t>
            </a:r>
            <a:r>
              <a:rPr lang="ru-RU" sz="2400" dirty="0"/>
              <a:t>Если совпадение не найдено возвращает пустой список.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Находит все совпадения шаблона в строке и возвращает итератор с объектами типа </a:t>
            </a:r>
            <a:r>
              <a:rPr lang="en-US" sz="2400" dirty="0"/>
              <a:t>Match.</a:t>
            </a:r>
            <a:endParaRPr lang="ru-RU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re.sub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Выполняет замену всех совпадений шаблона на указанную строку.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re.split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Разбивает строку по совпадениям шаблона и возвращает список частей строки.</a:t>
            </a:r>
          </a:p>
        </p:txBody>
      </p:sp>
    </p:spTree>
    <p:extLst>
      <p:ext uri="{BB962C8B-B14F-4D97-AF65-F5344CB8AC3E}">
        <p14:creationId xmlns:p14="http://schemas.microsoft.com/office/powerpoint/2010/main" val="267119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</a:t>
            </a:r>
            <a:r>
              <a:rPr lang="ru-RU" dirty="0"/>
              <a:t> – объект </a:t>
            </a:r>
            <a:r>
              <a:rPr lang="en-US" dirty="0"/>
              <a:t>Match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Когда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re.match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или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 </a:t>
            </a:r>
            <a:r>
              <a:rPr lang="ru-RU" sz="2400" dirty="0"/>
              <a:t>находят совпадение, они возвращают объект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400" dirty="0"/>
              <a:t>.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Этот объект предоставляет информацию о совпадении и доступ к совпавшим подстрокам.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match.group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полное совпадение или часть совпадения, если использовались группы в шаблоне.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match.start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индекс начала совпадения.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индекс конца совпадения.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match.span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кортеж с начальным и конечным индексом совпадения.</a:t>
            </a:r>
          </a:p>
        </p:txBody>
      </p:sp>
    </p:spTree>
    <p:extLst>
      <p:ext uri="{BB962C8B-B14F-4D97-AF65-F5344CB8AC3E}">
        <p14:creationId xmlns:p14="http://schemas.microsoft.com/office/powerpoint/2010/main" val="59102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из двух или более заглавных букв.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136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62307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832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regex-1.py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из двух или более заглавных букв.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6746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9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6133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8448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телефонные номера в формате (123) 456-7890 или 123-456-7890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даты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DD/MM/YYYY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DD-MM-YYYY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адреса, содержащие символ подчеркивания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слова, содержащие не менее одной цифры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.md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078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77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телефонные номера в формате (123) 456-7890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даты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DD/MM/YYYY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DD-MM-YYYY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адреса, содержащие символ подчеркивания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слова, содержащие не менее одной цифры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97939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9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19503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для чего используются регулярные выражения и какие возможности они дают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Познакомились с библиотекой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Потренировались в написании простых регулярных выражений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Для чего используются регулярные выражения, какие возможности они дают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Синтаксис, библиотека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Анализ и разбор 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usecases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валидаторов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Регулярные выражения (или </a:t>
            </a:r>
            <a:r>
              <a:rPr lang="en-US" sz="2400" dirty="0"/>
              <a:t>regex, </a:t>
            </a:r>
            <a:r>
              <a:rPr lang="en-US" sz="2400" dirty="0" err="1"/>
              <a:t>regexp</a:t>
            </a:r>
            <a:r>
              <a:rPr lang="en-US" sz="2400" dirty="0"/>
              <a:t>) — </a:t>
            </a:r>
            <a:r>
              <a:rPr lang="ru-RU" sz="2400" dirty="0"/>
              <a:t>это инструмент для поиска, сопоставления и замены текстовых шаблонов в строках.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Примеры: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всех </a:t>
            </a:r>
            <a:r>
              <a:rPr lang="en-US" sz="2400" dirty="0"/>
              <a:t>email-</a:t>
            </a:r>
            <a:r>
              <a:rPr lang="ru-RU" sz="2400" dirty="0"/>
              <a:t>адресов в тексте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Проверка номера телефона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Распознавание аргументов команды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Замена пробелов в тексте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слов по шаблону (например замена первой буквы существительных при переводе на немецкий язык)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всех дат в тексте в формате </a:t>
            </a:r>
            <a:r>
              <a:rPr lang="ru-RU" sz="2400" dirty="0" err="1"/>
              <a:t>дд</a:t>
            </a:r>
            <a:r>
              <a:rPr lang="ru-RU" sz="2400" dirty="0"/>
              <a:t>/мм/</a:t>
            </a:r>
            <a:r>
              <a:rPr lang="ru-RU" sz="2400" dirty="0" err="1"/>
              <a:t>гггг</a:t>
            </a:r>
            <a:r>
              <a:rPr lang="ru-RU" sz="2400" dirty="0"/>
              <a:t> или </a:t>
            </a:r>
            <a:r>
              <a:rPr lang="ru-RU" sz="2400" dirty="0" err="1"/>
              <a:t>дд.мм.гггг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Найти в тексте все натуральные числа, не находящиеся внутри или на границе слова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Найти пустые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Регулярные выражения состоят из: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Литералы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Метасимволы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Квантификаторы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Экранирование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Предопределённые классы символов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Давайте посмотрим подробнее</a:t>
            </a:r>
          </a:p>
        </p:txBody>
      </p:sp>
    </p:spTree>
    <p:extLst>
      <p:ext uri="{BB962C8B-B14F-4D97-AF65-F5344CB8AC3E}">
        <p14:creationId xmlns:p14="http://schemas.microsoft.com/office/powerpoint/2010/main" val="54161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12084</TotalTime>
  <Words>1641</Words>
  <Application>Microsoft Macintosh PowerPoint</Application>
  <PresentationFormat>Custom</PresentationFormat>
  <Paragraphs>250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Roboto</vt:lpstr>
      <vt:lpstr>Inter</vt:lpstr>
      <vt:lpstr>Corbel</vt:lpstr>
      <vt:lpstr>Calibri</vt:lpstr>
      <vt:lpstr>Arial</vt:lpstr>
      <vt:lpstr>Courier New</vt:lpstr>
      <vt:lpstr>Apple Chancery</vt:lpstr>
      <vt:lpstr>JetBrains Mono</vt:lpstr>
      <vt:lpstr>Office Theme</vt:lpstr>
      <vt:lpstr>Custom Design</vt:lpstr>
      <vt:lpstr>Python Регулярные выражения, часть 1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RegEx</vt:lpstr>
      <vt:lpstr>RegEx</vt:lpstr>
      <vt:lpstr>RegEx</vt:lpstr>
      <vt:lpstr>RegEx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Библиотека Re</vt:lpstr>
      <vt:lpstr>Библиотека Re – объект Match  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Live-coding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146</cp:revision>
  <dcterms:created xsi:type="dcterms:W3CDTF">2022-11-15T10:50:05Z</dcterms:created>
  <dcterms:modified xsi:type="dcterms:W3CDTF">2025-01-08T08:48:09Z</dcterms:modified>
</cp:coreProperties>
</file>